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029" autoAdjust="0"/>
    <p:restoredTop sz="99747" autoAdjust="0"/>
  </p:normalViewPr>
  <p:slideViewPr>
    <p:cSldViewPr snapToGrid="0">
      <p:cViewPr>
        <p:scale>
          <a:sx n="90" d="100"/>
          <a:sy n="90" d="100"/>
        </p:scale>
        <p:origin x="-72" y="16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08/10/61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59808" y="270182"/>
            <a:ext cx="11110519" cy="91717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การป้องกันควบคุมโรคและลดปัจจัยเสี่ยงด้านสุขภาพ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วบคุมโรคไม่ติดต่อและควบคุมสุขภาพ</a:t>
            </a:r>
          </a:p>
          <a:p>
            <a:pPr algn="ctr"/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818867" y="1234017"/>
            <a:ext cx="11194828" cy="559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เข้าถึงบริการรวดเร็ว</a:t>
            </a:r>
          </a:p>
          <a:p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ลดเสี่ยง  ลดป่วย  ลดตาย ลดการเกิดภาวะแทรกซ้อน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576967"/>
              </p:ext>
            </p:extLst>
          </p:nvPr>
        </p:nvGraphicFramePr>
        <p:xfrm>
          <a:off x="818865" y="2491424"/>
          <a:ext cx="11164029" cy="544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1343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721343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72134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544853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Strategy 1: </a:t>
                      </a:r>
                      <a:r>
                        <a:rPr lang="th-TH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สร้างการมีส่วนร่วมของชุมชน/ท้องถิ่นและภาคีเครือข่ายใน การป้องกันและลดการเข้าถึงปัจจัยเสี่ยงต่อการเกิดโรคหลอดเลือดหัวใจ</a:t>
                      </a:r>
                      <a:endParaRPr lang="th-TH" sz="14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Strategy 2 </a:t>
                      </a:r>
                      <a:r>
                        <a:rPr lang="th-TH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พัฒนาระบบบริหารจัดการและการจัดบริการเพื่อลดเสี่ยง/ ลดโรคและลดภาวะแทรกซ้อนให้สอดคล้องกับบริบทพื้นที่ </a:t>
                      </a:r>
                      <a:r>
                        <a:rPr lang="th-TH" sz="14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	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Strategy 3 </a:t>
                      </a:r>
                      <a:r>
                        <a:rPr lang="th-TH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พัฒนาระบบการจัดการข้อมูล </a:t>
                      </a:r>
                      <a:r>
                        <a:rPr lang="th-TH" sz="14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	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983324"/>
              </p:ext>
            </p:extLst>
          </p:nvPr>
        </p:nvGraphicFramePr>
        <p:xfrm>
          <a:off x="822713" y="4974064"/>
          <a:ext cx="11147616" cy="1790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904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786904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2786904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2786904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1790151">
                <a:tc>
                  <a:txBody>
                    <a:bodyPr/>
                    <a:lstStyle/>
                    <a:p>
                      <a:pPr algn="ctr"/>
                      <a:r>
                        <a:rPr lang="th-TH" sz="1300" b="1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1 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 หมู่บ้าน/ชุมชนมีการดำเนินงานหมู่บ้าน /ชุมชนลดเสี่ยง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ลดโรคหัวใจ 100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%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 </a:t>
                      </a:r>
                      <a:r>
                        <a:rPr lang="th-TH" sz="12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ปชช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.อายุ 35 ปีขึ้นไปได้รับคัดกรองเบาหวาน/ความดัน/สูบบุหรี่60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%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3. ผู้ป่วยเบาหวาน/ความดัน ได้รับคัดกรอง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CVD risk 60%</a:t>
                      </a:r>
                      <a:endParaRPr lang="th-TH" sz="12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4. มีระบบฐานข้อมูลพื้นฐานที่ถูกต้อง 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5. มีรูปแบบการดูแลต่อเนื่องผู้ป่วย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STEMI 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แต่ละระดับ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6. 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ร้อยละ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50 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รพ.ทุกแห่ง มีการลงข้อมูลในโปรแกรม </a:t>
                      </a:r>
                      <a:r>
                        <a:rPr lang="en-US" sz="11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ACS registry</a:t>
                      </a:r>
                      <a:endParaRPr lang="th-TH" sz="11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3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2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ปชช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.อายุ 35 ปีขึ้นไปได้รับคัดกรองเบาหวาน/ความดัน/สูบบุหรี่ ร้อยละ 90 </a:t>
                      </a:r>
                    </a:p>
                    <a:p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2.ผู้ป่วยเบาหวาน/ความดัน ได้รับการคัดกรอง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CVD risk  9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0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%</a:t>
                      </a:r>
                      <a:r>
                        <a:rPr lang="th-TH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lt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3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endParaRPr lang="th-TH" sz="1300" b="1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ผู้ป่วยโรคหัวใจหลอดเลือด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รายใหม่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จากกลุ่มเสี่ยง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CVD  risk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ไม่เกิน ร้อยละ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50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ร้อยละ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70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ผู้ป่วยที่สูบบุหรี่/กลุ่มเสี่ยงเบาหวาน/ความดัน/กลุ่ม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CVD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risk 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ได้รับการปรับเปลี่ยนพฤติกรรม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ร้อยละผู้ป่วย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STEMI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ได้รับการเยี่ยมบ้าน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 80 %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3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 อัตราผู้ป่วย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STEMI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ได้รับการเปิดหลอดเลือด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 80 %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 อัตราตายผู้ป่วย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STEMI &lt; 10%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 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อัตราตายโรคหลอดเลือดหัวใจ(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I20-I25)&lt;27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ต่อแสนประชากร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  อัตราตายผู้ป่วย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STEMI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หลังจำหน่าย 30 วัน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 12%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ร้อยละ50 ผู้ป่วยโรคหลอดเลือดหัวใจ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ที่สูบบุหรี่ เลิกบุหรี่ได้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1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8172353" y="157741"/>
            <a:ext cx="986971" cy="580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P&amp;P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4503" y="1832421"/>
            <a:ext cx="67247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4503" y="3070051"/>
            <a:ext cx="686124" cy="184485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339332"/>
              </p:ext>
            </p:extLst>
          </p:nvPr>
        </p:nvGraphicFramePr>
        <p:xfrm>
          <a:off x="818866" y="3070055"/>
          <a:ext cx="11163867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1289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721289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721289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844845">
                <a:tc>
                  <a:txBody>
                    <a:bodyPr/>
                    <a:lstStyle/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 ขับเคลื่อนการดำเนินงานผ่าน สาขา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NCD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ในประเด็น 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การคัดกรอง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การปรับเปลี่ยนพฤติกรรม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การประชาสัมพันธ์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STEMI  alert</a:t>
                      </a:r>
                    </a:p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ให้ชุมชนมีส่วนร่วมในการดูแลผู้ป่วยโรคหัวใจ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 ขับเคลื่อนการดำเนินงานผ่าน สาขา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ER/EMS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ในประเด็น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การมีส่วนร่วมของ 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FR,EMS, </a:t>
                      </a:r>
                      <a:r>
                        <a:rPr lang="th-TH" sz="1300" b="1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อสม</a:t>
                      </a:r>
                      <a:r>
                        <a:rPr lang="th-TH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, </a:t>
                      </a:r>
                      <a:r>
                        <a:rPr lang="th-TH" sz="1300" b="1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อปต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 </a:t>
                      </a:r>
                      <a:r>
                        <a:rPr lang="th-TH" sz="1300" b="1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อปท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endParaRPr lang="en-US" sz="1300" b="1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การสอนการช่วยฟื้นคืนชีพ (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BLS) </a:t>
                      </a:r>
                      <a:r>
                        <a:rPr lang="th-TH" sz="1300" b="1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อส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ม./ภาคประชาชน</a:t>
                      </a:r>
                      <a:endParaRPr lang="en-US" sz="1300" b="1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</a:t>
                      </a:r>
                      <a:r>
                        <a:rPr lang="th-TH" sz="13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-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การประชาสัมพันธ์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STEMI  alert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พัฒนาศักยภาพให้ </a:t>
                      </a:r>
                      <a:r>
                        <a:rPr lang="th-TH" sz="1300" b="1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รพท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./</a:t>
                      </a:r>
                      <a:r>
                        <a:rPr lang="th-TH" sz="1300" b="1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รพช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 สามารถให้บริการฟื้นฟูสมรรถภาพหัวใจได้</a:t>
                      </a:r>
                      <a:endParaRPr lang="th-TH" sz="13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พัฒนาศักยภาพบุคลากรเรื่องการดูแลผู้ป่วยโรคหัวใจ/การฟื้นฟู</a:t>
                      </a:r>
                    </a:p>
                    <a:p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สมรรถภาพหัวใจ</a:t>
                      </a:r>
                      <a:endParaRPr lang="th-TH" sz="13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 พัฒนารูปแบบการดูแลต่อเนื่องผู้ป่วย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STEMI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แต่ละระดับ </a:t>
                      </a:r>
                      <a:r>
                        <a:rPr lang="th-TH" sz="1300" b="1" i="0" u="none" strike="noStrike" kern="1200" baseline="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บูรณา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การร่วมกับ</a:t>
                      </a:r>
                      <a:r>
                        <a:rPr lang="th-TH" sz="13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COC / LTC</a:t>
                      </a:r>
                      <a:endParaRPr lang="en-US" sz="13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endParaRPr lang="th-TH" sz="13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300" b="0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พัฒนาศักยภาพการจัดการข้อมูลและวิเคราะห์ข้อมูล </a:t>
                      </a:r>
                    </a:p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 พัฒนาข้อมูลเพื่อการส่งต่อ/ดูแลต่อเนื่องและระบบรายงานผลผู้ป่วยโรคหัวใจ</a:t>
                      </a:r>
                      <a:endParaRPr lang="en-US" sz="1300" b="1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</a:t>
                      </a:r>
                      <a:r>
                        <a:rPr lang="th-TH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ร่วมกับสาขา </a:t>
                      </a:r>
                      <a:r>
                        <a:rPr lang="en-US" sz="1300" b="1" i="0" u="none" strike="noStrike" kern="12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LTC</a:t>
                      </a:r>
                      <a:endParaRPr lang="th-TH" sz="1300" b="0" i="0" u="none" strike="noStrike" kern="12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endParaRPr lang="th-TH" sz="13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8042" y="4991100"/>
            <a:ext cx="668937" cy="1773115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3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</a:t>
            </a:r>
          </a:p>
          <a:p>
            <a:pPr algn="ctr"/>
            <a:r>
              <a:rPr lang="th-TH" sz="13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</a:t>
            </a:r>
          </a:p>
          <a:p>
            <a:pPr algn="ctr"/>
            <a:r>
              <a:rPr lang="th-TH" sz="13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สำเร็จ</a:t>
            </a:r>
            <a:endParaRPr lang="th-TH" sz="13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807491" y="1834703"/>
            <a:ext cx="11194828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spcBef>
                <a:spcPts val="0"/>
              </a:spcBef>
            </a:pP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เขตสุขภาพที่ ๘ มีโรงพยาบาลระดับ </a:t>
            </a:r>
            <a:r>
              <a:rPr lang="en-US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A-F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88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แห่ง ในปี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2560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รพ.ระดับ </a:t>
            </a:r>
            <a:r>
              <a:rPr lang="en-US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สามารถให้ยาละลายลิ่มเลือดได้ทุกแห่ง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ผู้ป่วย</a:t>
            </a:r>
            <a:r>
              <a:rPr lang="en-US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STEMI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ได้รับยาละลายลิ่มเลือด/ขยายหลอดเลือด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83.69 ผู้ป่วยที่ไม่ได้ยาละลายลิ่มเลือด คิด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เป็นร้อยละ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16.04 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สาเหตุจาก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มีข้อห้าม  มีภาวะ </a:t>
            </a:r>
            <a:r>
              <a:rPr lang="en-US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cardiogenic  shock,  Post cardiac  arrest, Late  onset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300" dirty="0" smtClean="0">
                <a:ln w="1905"/>
                <a:solidFill>
                  <a:schemeClr val="tx1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ผู้ป่วย</a:t>
            </a:r>
            <a:r>
              <a:rPr lang="th-TH" sz="1300" dirty="0">
                <a:ln w="1905"/>
                <a:solidFill>
                  <a:schemeClr val="tx1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มาโรงพยาบาลล่าช้า </a:t>
            </a:r>
            <a:r>
              <a:rPr lang="th-TH" sz="1300" dirty="0" smtClean="0">
                <a:ln w="1905"/>
                <a:solidFill>
                  <a:schemeClr val="tx1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และ ผู้ป่วย</a:t>
            </a:r>
            <a:r>
              <a:rPr lang="th-TH" sz="1300" dirty="0">
                <a:ln w="1905"/>
                <a:solidFill>
                  <a:schemeClr val="tx1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รายใหม่มีสาเหตุจากการสูบบุหรี่</a:t>
            </a:r>
            <a:r>
              <a:rPr lang="th-TH" sz="1300" dirty="0" smtClean="0">
                <a:ln w="1905"/>
                <a:solidFill>
                  <a:schemeClr val="tx1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เพิ่มขึ้น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2560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พบผู้ป่วย</a:t>
            </a:r>
            <a:r>
              <a:rPr lang="en-US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STEMI </a:t>
            </a:r>
            <a:r>
              <a:rPr lang="th-TH" sz="13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เสียชีวิต  สูงถึงร้อย</a:t>
            </a:r>
            <a:r>
              <a:rPr lang="th-TH" sz="13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ละ 12.89 นอกจากนี้ยังพบว่าการส่งต่อดูแลต่อเนื่องยังทำได้ไม่ครอบคลุมทั้งหมด </a:t>
            </a:r>
            <a:endParaRPr lang="th-TH" sz="1300" dirty="0">
              <a:ln w="1905"/>
              <a:solidFill>
                <a:schemeClr val="tx1"/>
              </a:solidFill>
              <a:latin typeface="TH SarabunPSK" panose="020B0500040200020003" pitchFamily="34" charset="-34"/>
              <a:ea typeface="Tahoma" pitchFamily="34" charset="0"/>
              <a:cs typeface="TH SarabunPSK" panose="020B0500040200020003" pitchFamily="34" charset="-34"/>
            </a:endParaRPr>
          </a:p>
          <a:p>
            <a:pPr>
              <a:spcBef>
                <a:spcPts val="0"/>
              </a:spcBef>
            </a:pPr>
            <a:endParaRPr lang="th-TH" sz="1300" dirty="0">
              <a:ln w="1905"/>
              <a:solidFill>
                <a:schemeClr val="tx1"/>
              </a:solidFill>
              <a:latin typeface="TH SarabunPSK" panose="020B0500040200020003" pitchFamily="34" charset="-34"/>
              <a:ea typeface="Tahoma" pitchFamily="34" charset="0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8042" y="2491713"/>
            <a:ext cx="668938" cy="5328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</a:t>
            </a:r>
            <a:r>
              <a:rPr lang="th-TH" sz="12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/มาตรการ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8041" y="1215152"/>
            <a:ext cx="672476" cy="5779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9238884" y="602845"/>
            <a:ext cx="1322426" cy="394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…3……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474" y="1302712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1200" b="1" dirty="0">
                <a:latin typeface="TH SarabunPSK" pitchFamily="34" charset="-34"/>
                <a:cs typeface="TH SarabunPSK" pitchFamily="34" charset="-34"/>
              </a:rPr>
              <a:t>เป้าหมาย</a:t>
            </a:r>
            <a:r>
              <a:rPr lang="en-US" sz="1200" b="1" dirty="0" smtClean="0">
                <a:latin typeface="TH SarabunPSK" pitchFamily="34" charset="-34"/>
                <a:cs typeface="TH SarabunPSK" pitchFamily="34" charset="-34"/>
              </a:rPr>
              <a:t>/</a:t>
            </a:r>
            <a:endParaRPr lang="th-TH" sz="1200" b="1" dirty="0" smtClean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1200" b="1" dirty="0" smtClean="0">
                <a:latin typeface="TH SarabunPSK" pitchFamily="34" charset="-34"/>
                <a:cs typeface="TH SarabunPSK" pitchFamily="34" charset="-34"/>
              </a:rPr>
              <a:t>ตัวชี้วัด</a:t>
            </a:r>
            <a:endParaRPr lang="th-TH" sz="1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289070"/>
            <a:ext cx="39975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โรงพยาบาลอุดรธานี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โรงพยาบาลจังหวัดและสำนักงานสาธารณสุขจังหวัด</a:t>
            </a:r>
          </a:p>
          <a:p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ทุกแห่งในเขตสุขภาพที่ 8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4278922" y="1250321"/>
            <a:ext cx="7691405" cy="519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 อัตราผู้ป่วย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STEMI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ได้รับการเปิดหลอดเลือด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&gt; 80 %                3. 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อัตราตายโรคหลอดเลือดหัวใจ(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I20-I25) &lt;   27  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ต่อแสนประชากร</a:t>
            </a:r>
            <a:endParaRPr lang="en-US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อัตราตายผู้ป่วย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STEMI &lt; 10%                                           4. 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ร้อยละผู้ป่วยโรคหลอดเลือดหัวใจรายใหม่จากกลุ่มเสี่ยง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CVD  risk  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ไม่เกิน 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50%</a:t>
            </a:r>
            <a:r>
              <a:rPr lang="th-TH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3941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728</Words>
  <Application>Microsoft Office PowerPoint</Application>
  <PresentationFormat>กำหนดเอง</PresentationFormat>
  <Paragraphs>64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com</cp:lastModifiedBy>
  <cp:revision>72</cp:revision>
  <dcterms:created xsi:type="dcterms:W3CDTF">2017-07-22T13:07:21Z</dcterms:created>
  <dcterms:modified xsi:type="dcterms:W3CDTF">2018-10-08T03:21:48Z</dcterms:modified>
</cp:coreProperties>
</file>